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384" y="-22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19/07/2017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0" y="1"/>
            <a:ext cx="6876256" cy="9143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879" y="609600"/>
            <a:ext cx="5377303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2200" b="1" dirty="0" err="1" smtClean="0">
                <a:solidFill>
                  <a:srgbClr val="D70022"/>
                </a:solidFill>
                <a:latin typeface="Verdana" pitchFamily="34" charset="0"/>
                <a:cs typeface="Arial" pitchFamily="34" charset="0"/>
              </a:rPr>
              <a:t>Vassouras</a:t>
            </a:r>
            <a:r>
              <a:rPr lang="es-ES" sz="2200" b="1" dirty="0" smtClean="0">
                <a:solidFill>
                  <a:srgbClr val="D70022"/>
                </a:solidFill>
                <a:latin typeface="Verdana" pitchFamily="34" charset="0"/>
                <a:cs typeface="Arial" pitchFamily="34" charset="0"/>
              </a:rPr>
              <a:t> Standard</a:t>
            </a:r>
            <a:endParaRPr lang="es-ES" sz="2200" b="1" dirty="0" smtClean="0">
              <a:solidFill>
                <a:srgbClr val="D70022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Cepillos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barrido de exteriores e interiores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3588" y="3419872"/>
            <a:ext cx="2977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900" b="1" dirty="0">
                <a:solidFill>
                  <a:srgbClr val="C00000"/>
                </a:solidFill>
              </a:rPr>
              <a:t>Como utilizar</a:t>
            </a:r>
            <a:endParaRPr lang="pt-PT" sz="900" dirty="0">
              <a:solidFill>
                <a:srgbClr val="C0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Enroscar </a:t>
            </a:r>
            <a:r>
              <a:rPr lang="pt-PT" sz="900" dirty="0"/>
              <a:t>o cabo no Corpo da Vassoura Proceder ao varrimento seccionando a área a limpar, e consoante a quantidade de resíduos, formar pequenos </a:t>
            </a:r>
            <a:r>
              <a:rPr lang="pt-PT" sz="900" dirty="0" smtClean="0"/>
              <a:t>montes.</a:t>
            </a:r>
            <a:endParaRPr lang="es-ES" sz="9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Empurrar </a:t>
            </a:r>
            <a:r>
              <a:rPr lang="pt-PT" sz="900" dirty="0"/>
              <a:t>os resíduos com a Vassoura para o interior do </a:t>
            </a:r>
            <a:r>
              <a:rPr lang="pt-PT" sz="900" dirty="0" smtClean="0"/>
              <a:t>apanhador.</a:t>
            </a:r>
            <a:endParaRPr lang="es-ES" sz="9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Manutenção</a:t>
            </a:r>
            <a:r>
              <a:rPr lang="pt-PT" sz="900" dirty="0"/>
              <a:t>: Deve lavar as cerdas após cada uso e guardar a vassoura em posição invertida ou pendurada, para evitar a deformação das cerdas.</a:t>
            </a:r>
            <a:endParaRPr lang="es-ES" sz="900" dirty="0"/>
          </a:p>
          <a:p>
            <a:endParaRPr lang="es-ES" sz="900" dirty="0">
              <a:solidFill>
                <a:srgbClr val="C00000"/>
              </a:solidFill>
            </a:endParaRPr>
          </a:p>
          <a:p>
            <a:pPr algn="just"/>
            <a:r>
              <a:rPr lang="pt-PT" sz="900" b="1" dirty="0">
                <a:solidFill>
                  <a:srgbClr val="C00000"/>
                </a:solidFill>
              </a:rPr>
              <a:t>Benefícios para o utilizador</a:t>
            </a:r>
          </a:p>
          <a:p>
            <a:pPr marL="171450" lvl="0" indent="-171450">
              <a:buBlip>
                <a:blip r:embed="rId3"/>
              </a:buBlip>
            </a:pPr>
            <a:r>
              <a:rPr lang="pt-PT" sz="900" b="1" dirty="0" smtClean="0"/>
              <a:t>Eficácia </a:t>
            </a:r>
            <a:r>
              <a:rPr lang="pt-PT" sz="900" b="1" dirty="0"/>
              <a:t>e Fácil Manutenção: </a:t>
            </a:r>
            <a:r>
              <a:rPr lang="pt-PT" sz="900" dirty="0"/>
              <a:t>dimensão e posição das cerdas permitem um varrimento homogéneo sem levantar pó. A estrutura interna das cerdas, aberta, impede a acumulação de sujidade e facilita a </a:t>
            </a:r>
            <a:r>
              <a:rPr lang="pt-PT" sz="900" dirty="0" smtClean="0"/>
              <a:t>limpeza.</a:t>
            </a:r>
            <a:endParaRPr lang="es-ES" sz="900" dirty="0"/>
          </a:p>
          <a:p>
            <a:pPr marL="171450" lvl="0" indent="-171450">
              <a:buBlip>
                <a:blip r:embed="rId3"/>
              </a:buBlip>
            </a:pPr>
            <a:r>
              <a:rPr lang="pt-PT" sz="900" b="1" dirty="0" smtClean="0"/>
              <a:t>Durabilidade</a:t>
            </a:r>
            <a:r>
              <a:rPr lang="pt-PT" sz="900" b="1" dirty="0"/>
              <a:t>:</a:t>
            </a:r>
            <a:r>
              <a:rPr lang="pt-PT" sz="900" dirty="0"/>
              <a:t> Cerdas de ponta fechada oferecem uma grande resistência à abrasão das superfícies prolongando o tempo de vida do </a:t>
            </a:r>
            <a:r>
              <a:rPr lang="pt-PT" sz="900" dirty="0" smtClean="0"/>
              <a:t>produto.</a:t>
            </a:r>
            <a:endParaRPr lang="es-ES" sz="900" dirty="0"/>
          </a:p>
          <a:p>
            <a:pPr marL="171450" lvl="0" indent="-171450">
              <a:buBlip>
                <a:blip r:embed="rId3"/>
              </a:buBlip>
            </a:pPr>
            <a:r>
              <a:rPr lang="pt-PT" sz="900" b="1" dirty="0" smtClean="0"/>
              <a:t>Excelente </a:t>
            </a:r>
            <a:r>
              <a:rPr lang="pt-PT" sz="900" b="1" dirty="0"/>
              <a:t>Relação Qualidade/Preço:</a:t>
            </a:r>
            <a:r>
              <a:rPr lang="pt-PT" sz="900" dirty="0"/>
              <a:t> Em conjunto com a Pá com Cabo Contract são uma solução económica, mas bastante eficaz. </a:t>
            </a:r>
            <a:endParaRPr lang="es-ES" sz="900" dirty="0"/>
          </a:p>
          <a:p>
            <a:pPr algn="just"/>
            <a:endParaRPr lang="es-E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14379" y="3419873"/>
            <a:ext cx="2826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900" b="1" dirty="0">
                <a:solidFill>
                  <a:srgbClr val="C00000"/>
                </a:solidFill>
              </a:rPr>
              <a:t>Área de aplicação</a:t>
            </a:r>
            <a:endParaRPr lang="pt-PT" sz="900" dirty="0">
              <a:solidFill>
                <a:srgbClr val="C00000"/>
              </a:solidFill>
            </a:endParaRPr>
          </a:p>
          <a:p>
            <a:r>
              <a:rPr lang="pt-PT" sz="900" dirty="0" smtClean="0"/>
              <a:t>As </a:t>
            </a:r>
            <a:r>
              <a:rPr lang="pt-PT" sz="900" dirty="0"/>
              <a:t>Vassouras Vileda Professional são indicadas para utilização em conjunto com o Cabo Vassoura Profissional, nas tarefas de varrer e de recolha resíduos para a pá (não devem ser utilizadas para esfregar). Aplicam-se no varrimento de qualquer tipo de pavimento em áreas em geral, ou no segmento HoReCa. </a:t>
            </a:r>
            <a:endParaRPr lang="es-ES" sz="900" dirty="0"/>
          </a:p>
          <a:p>
            <a:pPr algn="just"/>
            <a:endParaRPr lang="es-ES" sz="900" b="1" dirty="0" smtClean="0">
              <a:solidFill>
                <a:srgbClr val="FF0000"/>
              </a:solidFill>
            </a:endParaRPr>
          </a:p>
          <a:p>
            <a:pPr algn="just"/>
            <a:r>
              <a:rPr lang="pt-PT" sz="900" b="1" dirty="0">
                <a:solidFill>
                  <a:srgbClr val="C00000"/>
                </a:solidFill>
              </a:rPr>
              <a:t>Descrição de produto</a:t>
            </a:r>
            <a:endParaRPr lang="pt-PT" sz="900" dirty="0">
              <a:solidFill>
                <a:srgbClr val="C00000"/>
              </a:solidFill>
            </a:endParaRPr>
          </a:p>
          <a:p>
            <a:r>
              <a:rPr lang="pt-PT" sz="900" dirty="0" smtClean="0"/>
              <a:t>Com </a:t>
            </a:r>
            <a:r>
              <a:rPr lang="pt-PT" sz="900" dirty="0"/>
              <a:t>um desenho longitudinal e cerdas curtas para evitar levantar pó, são produzidas em plástico de elevada qualidade – corpo em PP e cerdas em PET – estão disponíveis em dois formatos para melhor adaptação às necessidades, e complementadas com outros acessórios também indispensáveis.</a:t>
            </a:r>
            <a:endParaRPr lang="es-ES" sz="9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pt-PT" sz="900" dirty="0"/>
              <a:t>Vassoura de Pélo </a:t>
            </a:r>
            <a:r>
              <a:rPr lang="pt-PT" sz="900" dirty="0" smtClean="0"/>
              <a:t>Macio 260g</a:t>
            </a:r>
            <a:endParaRPr lang="es-ES" sz="9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pt-PT" sz="900" dirty="0"/>
              <a:t>Vassoura </a:t>
            </a:r>
            <a:r>
              <a:rPr lang="pt-PT" sz="900" dirty="0" smtClean="0"/>
              <a:t>standard 300g</a:t>
            </a:r>
            <a:endParaRPr lang="es-ES" sz="9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pt-PT" sz="900" dirty="0"/>
              <a:t>Vassoura de Pélo </a:t>
            </a:r>
            <a:r>
              <a:rPr lang="pt-PT" sz="900" dirty="0" smtClean="0"/>
              <a:t>Rijo 300g</a:t>
            </a:r>
            <a:endParaRPr lang="es-ES" sz="900" dirty="0"/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Pic_AD_HoR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70" y="1711003"/>
            <a:ext cx="358775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ic_AD_GB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2" y="1711003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88376"/>
              </p:ext>
            </p:extLst>
          </p:nvPr>
        </p:nvGraphicFramePr>
        <p:xfrm>
          <a:off x="443017" y="6876256"/>
          <a:ext cx="6016178" cy="746144"/>
        </p:xfrm>
        <a:graphic>
          <a:graphicData uri="http://schemas.openxmlformats.org/drawingml/2006/table">
            <a:tbl>
              <a:tblPr/>
              <a:tblGrid>
                <a:gridCol w="915241"/>
                <a:gridCol w="1278654"/>
                <a:gridCol w="1656184"/>
                <a:gridCol w="1158699"/>
                <a:gridCol w="1007400"/>
              </a:tblGrid>
              <a:tr h="182787">
                <a:tc>
                  <a:txBody>
                    <a:bodyPr/>
                    <a:lstStyle/>
                    <a:p>
                      <a:pPr algn="l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pt-PT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TSU</a:t>
                      </a:r>
                      <a:endParaRPr lang="pt-PT" sz="1000" noProof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12" marR="7512" marT="75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pt-PT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Descrição</a:t>
                      </a:r>
                      <a:endParaRPr lang="pt-PT" sz="1000" noProof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12" marR="7512" marT="75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pt-PT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Medidas</a:t>
                      </a:r>
                      <a:endParaRPr lang="pt-PT" sz="1000" noProof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12" marR="7512" marT="75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pt-PT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</a:t>
                      </a:r>
                      <a:endParaRPr lang="pt-PT" sz="1000" noProof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12" marR="7512" marT="75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pt-PT" sz="1000" b="1" noProof="0" dirty="0" smtClean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Uds</a:t>
                      </a:r>
                      <a:r>
                        <a:rPr lang="pt-PT" sz="1000" b="1" baseline="0" noProof="0" dirty="0" smtClean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Caixa</a:t>
                      </a:r>
                      <a:endParaRPr lang="pt-PT" sz="1000" b="1" noProof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12" marR="7512" marT="75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126.920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HelveticaNeue LT 45 Light"/>
                          <a:ea typeface="Times New Roman"/>
                          <a:cs typeface="Arial"/>
                        </a:rPr>
                        <a:t>Vassoura de Pélo Macio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cm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Cinza/Azul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100.258</a:t>
                      </a:r>
                      <a:endParaRPr lang="es-ES"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HelveticaNeue LT 45 Light"/>
                          <a:ea typeface="Times New Roman"/>
                          <a:cs typeface="Arial"/>
                        </a:rPr>
                        <a:t>Vassoura standard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cm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Cinza/Azul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126.921</a:t>
                      </a:r>
                      <a:endParaRPr lang="es-ES"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HelveticaNeue LT 45 Light"/>
                          <a:ea typeface="Times New Roman"/>
                          <a:cs typeface="Arial"/>
                        </a:rPr>
                        <a:t>Vassoura de Pélo Rijo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cm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Cinza/Azul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5" y="1691368"/>
            <a:ext cx="1672129" cy="15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5" y="1671355"/>
            <a:ext cx="2536960" cy="160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STANDARD BROOMS SOFT-STIF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685"/>
          <a:stretch>
            <a:fillRect/>
          </a:stretch>
        </p:blipFill>
        <p:spPr bwMode="auto">
          <a:xfrm>
            <a:off x="3140968" y="1671355"/>
            <a:ext cx="1701787" cy="16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oisture_level_dryHP_060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82" y="2878074"/>
            <a:ext cx="11382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5"/>
          <p:cNvSpPr txBox="1"/>
          <p:nvPr/>
        </p:nvSpPr>
        <p:spPr>
          <a:xfrm>
            <a:off x="172589" y="8626216"/>
            <a:ext cx="460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Vileda</a:t>
            </a:r>
            <a:r>
              <a:rPr lang="es-E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Professional </a:t>
            </a:r>
          </a:p>
          <a:p>
            <a:r>
              <a:rPr lang="es-E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Freudenberg</a:t>
            </a:r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Home and </a:t>
            </a:r>
            <a:r>
              <a:rPr lang="es-E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Cleaning</a:t>
            </a:r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Solutions</a:t>
            </a:r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Ibérica, S.L. Av. Do Forte 3 - Ed. </a:t>
            </a:r>
            <a:r>
              <a:rPr lang="es-E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Suécia</a:t>
            </a:r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III, piso 0     2794-041 </a:t>
            </a:r>
            <a:r>
              <a:rPr lang="es-E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Carnaxide</a:t>
            </a:r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Portugal</a:t>
            </a:r>
          </a:p>
          <a:p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Tel.: +34 93 573 99 00 Fax: +34 93 573 99 13   vileda.professional.spain@fhp-ww.com    www.vileda-professional.com/pt-PT </a:t>
            </a:r>
          </a:p>
        </p:txBody>
      </p:sp>
    </p:spTree>
    <p:extLst>
      <p:ext uri="{BB962C8B-B14F-4D97-AF65-F5344CB8AC3E}">
        <p14:creationId xmlns:p14="http://schemas.microsoft.com/office/powerpoint/2010/main" val="28642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358</Words>
  <Application>Microsoft Office PowerPoint</Application>
  <PresentationFormat>Presentación en pantalla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Barbany, Gerard</dc:creator>
  <cp:lastModifiedBy>Savio, Marco</cp:lastModifiedBy>
  <cp:revision>106</cp:revision>
  <dcterms:created xsi:type="dcterms:W3CDTF">2016-06-17T08:14:33Z</dcterms:created>
  <dcterms:modified xsi:type="dcterms:W3CDTF">2017-07-19T14:35:57Z</dcterms:modified>
</cp:coreProperties>
</file>